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71" r:id="rId2"/>
    <p:sldId id="272" r:id="rId3"/>
    <p:sldId id="273" r:id="rId4"/>
    <p:sldId id="257" r:id="rId5"/>
    <p:sldId id="276" r:id="rId6"/>
    <p:sldId id="275" r:id="rId7"/>
    <p:sldId id="274" r:id="rId8"/>
    <p:sldId id="277" r:id="rId9"/>
    <p:sldId id="258" r:id="rId10"/>
    <p:sldId id="278" r:id="rId11"/>
    <p:sldId id="279" r:id="rId12"/>
    <p:sldId id="282" r:id="rId13"/>
    <p:sldId id="283" r:id="rId14"/>
    <p:sldId id="284" r:id="rId15"/>
    <p:sldId id="262" r:id="rId16"/>
    <p:sldId id="287" r:id="rId17"/>
    <p:sldId id="288" r:id="rId18"/>
    <p:sldId id="289" r:id="rId19"/>
    <p:sldId id="291" r:id="rId20"/>
    <p:sldId id="293" r:id="rId21"/>
    <p:sldId id="292" r:id="rId22"/>
    <p:sldId id="296" r:id="rId23"/>
    <p:sldId id="295" r:id="rId24"/>
    <p:sldId id="301" r:id="rId25"/>
    <p:sldId id="300" r:id="rId26"/>
    <p:sldId id="304" r:id="rId27"/>
    <p:sldId id="303" r:id="rId28"/>
    <p:sldId id="305" r:id="rId29"/>
    <p:sldId id="307" r:id="rId30"/>
    <p:sldId id="308" r:id="rId31"/>
    <p:sldId id="309" r:id="rId32"/>
    <p:sldId id="311" r:id="rId33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5" autoAdjust="0"/>
    <p:restoredTop sz="94660"/>
  </p:normalViewPr>
  <p:slideViewPr>
    <p:cSldViewPr snapToGrid="0">
      <p:cViewPr varScale="1">
        <p:scale>
          <a:sx n="54" d="100"/>
          <a:sy n="54" d="100"/>
        </p:scale>
        <p:origin x="33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24.08.2016</a:t>
            </a:r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57E03411-58E2-43FD-AE1D-AD77DFF8CB2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191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g>
</file>

<file path=ppt/media/image25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24.08.2016</a:t>
            </a:r>
            <a:endParaRPr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Щелкните, чтобы изменить стили текста образца слайда</a:t>
            </a:r>
          </a:p>
          <a:p>
            <a:pPr lvl="1" rtl="0"/>
            <a:r>
              <a:t>Второй уровень</a:t>
            </a:r>
          </a:p>
          <a:p>
            <a:pPr lvl="2" rtl="0"/>
            <a:r>
              <a:t>Третий уровень</a:t>
            </a:r>
          </a:p>
          <a:p>
            <a:pPr lvl="3" rtl="0"/>
            <a:r>
              <a:t>Четвертый уровень</a:t>
            </a:r>
          </a:p>
          <a:p>
            <a:pPr lvl="4" rtl="0"/>
            <a:r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C8DC57A8-AE18-4654-B6AF-04B3577165B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1397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265611" y="1752600"/>
            <a:ext cx="6858002" cy="1828800"/>
          </a:xfrm>
        </p:spPr>
        <p:txBody>
          <a:bodyPr rtlCol="0" anchor="b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265610" y="3733800"/>
            <a:ext cx="6858002" cy="9144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24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ru-RU" smtClean="0"/>
              <a:t>Образец подзаголовка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120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рисунк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66214" y="421594"/>
            <a:ext cx="2286000" cy="1885508"/>
          </a:xfrm>
        </p:spPr>
        <p:txBody>
          <a:bodyPr rtlCol="0">
            <a:normAutofit/>
          </a:bodyPr>
          <a:lstStyle>
            <a:lvl1pPr algn="l" rtl="0">
              <a:defRPr sz="2400"/>
            </a:lvl1pPr>
          </a:lstStyle>
          <a:p>
            <a:pPr rtl="0"/>
            <a:r>
              <a:rPr lang="ru-RU" smtClean="0"/>
              <a:t>Образец заголовка</a:t>
            </a:r>
            <a:endParaRPr lang="ru"/>
          </a:p>
        </p:txBody>
      </p:sp>
      <p:grpSp>
        <p:nvGrpSpPr>
          <p:cNvPr id="84" name="Группа 83"/>
          <p:cNvGrpSpPr>
            <a:grpSpLocks noChangeAspect="1"/>
          </p:cNvGrpSpPr>
          <p:nvPr/>
        </p:nvGrpSpPr>
        <p:grpSpPr>
          <a:xfrm rot="16200000" flipV="1">
            <a:off x="274315" y="1102304"/>
            <a:ext cx="5053664" cy="4411852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Полилиния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86" name="Полилиния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87" name="Полилиния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88" name="Полилиния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89" name="Полилиния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0" name="Полилиния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1" name="Полилиния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2" name="Полилиния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3" name="Полилиния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4" name="Полилиния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5" name="Полилиния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6" name="Полилиния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</p:grpSp>
      <p:sp>
        <p:nvSpPr>
          <p:cNvPr id="97" name="Рисунок 33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/>
          </p:cNvSpPr>
          <p:nvPr>
            <p:ph type="pic" sz="quarter" idx="17"/>
          </p:nvPr>
        </p:nvSpPr>
        <p:spPr>
          <a:xfrm>
            <a:off x="840795" y="1020193"/>
            <a:ext cx="3886200" cy="4572000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 smtClean="0"/>
              <a:t>Вставка рисунка</a:t>
            </a:r>
            <a:endParaRPr dirty="0"/>
          </a:p>
        </p:txBody>
      </p:sp>
      <p:grpSp>
        <p:nvGrpSpPr>
          <p:cNvPr id="98" name="Группа 97"/>
          <p:cNvGrpSpPr/>
          <p:nvPr/>
        </p:nvGrpSpPr>
        <p:grpSpPr>
          <a:xfrm>
            <a:off x="5322489" y="319177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9" name="Полилиния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0" name="Полилиния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1" name="Полилиния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2" name="Полилиния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3" name="Полилиния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4" name="Полилиния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5" name="Полилиния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6" name="Полилиния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7" name="Полилиния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8" name="Полилиния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9" name="Полилиния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10" name="Полилиния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</p:grpSp>
      <p:sp>
        <p:nvSpPr>
          <p:cNvPr id="111" name="Рисунок 33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 noChangeAspect="1"/>
          </p:cNvSpPr>
          <p:nvPr>
            <p:ph type="pic" sz="quarter" idx="18"/>
          </p:nvPr>
        </p:nvSpPr>
        <p:spPr>
          <a:xfrm>
            <a:off x="5546780" y="529603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 smtClean="0"/>
              <a:t>Вставка рисунка</a:t>
            </a:r>
            <a:endParaRPr dirty="0"/>
          </a:p>
        </p:txBody>
      </p:sp>
      <p:grpSp>
        <p:nvGrpSpPr>
          <p:cNvPr id="112" name="Группа 111"/>
          <p:cNvGrpSpPr/>
          <p:nvPr/>
        </p:nvGrpSpPr>
        <p:grpSpPr>
          <a:xfrm>
            <a:off x="5322489" y="3245640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13" name="Полилиния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14" name="Полилиния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15" name="Полилиния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16" name="Полилиния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17" name="Полилиния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18" name="Полилиния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19" name="Полилиния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20" name="Полилиния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21" name="Полилиния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22" name="Полилиния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23" name="Полилиния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24" name="Полилиния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</p:grpSp>
      <p:sp>
        <p:nvSpPr>
          <p:cNvPr id="125" name="Рисунок 33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 noChangeAspect="1"/>
          </p:cNvSpPr>
          <p:nvPr>
            <p:ph type="pic" sz="quarter" idx="19"/>
          </p:nvPr>
        </p:nvSpPr>
        <p:spPr>
          <a:xfrm>
            <a:off x="5546780" y="3456066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 smtClean="0"/>
              <a:t>Вставка рисунка</a:t>
            </a:r>
            <a:endParaRPr dirty="0"/>
          </a:p>
        </p:txBody>
      </p:sp>
      <p:sp>
        <p:nvSpPr>
          <p:cNvPr id="126" name="Текст 3"/>
          <p:cNvSpPr>
            <a:spLocks noGrp="1"/>
          </p:cNvSpPr>
          <p:nvPr>
            <p:ph type="body" sz="half" idx="21"/>
          </p:nvPr>
        </p:nvSpPr>
        <p:spPr>
          <a:xfrm>
            <a:off x="9066214" y="2484992"/>
            <a:ext cx="2286000" cy="3248729"/>
          </a:xfrm>
        </p:spPr>
        <p:txBody>
          <a:bodyPr rtlCol="0" anchor="t" anchorCtr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8742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11732" y="1330347"/>
            <a:ext cx="3840480" cy="2103120"/>
          </a:xfrm>
        </p:spPr>
        <p:txBody>
          <a:bodyPr rtlCol="0" anchor="b">
            <a:normAutofit/>
          </a:bodyPr>
          <a:lstStyle>
            <a:lvl1pPr algn="l" rtl="0">
              <a:defRPr sz="3600"/>
            </a:lvl1pPr>
          </a:lstStyle>
          <a:p>
            <a:pPr rtl="0"/>
            <a:r>
              <a:rPr lang="ru-RU" smtClean="0"/>
              <a:t>Образец заголовка</a:t>
            </a:r>
            <a:endParaRPr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6613" y="914400"/>
            <a:ext cx="6172201" cy="50292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dirty="0"/>
          </a:p>
        </p:txBody>
      </p:sp>
      <p:sp>
        <p:nvSpPr>
          <p:cNvPr id="4" name="Замещающий текст 3"/>
          <p:cNvSpPr>
            <a:spLocks noGrp="1"/>
          </p:cNvSpPr>
          <p:nvPr>
            <p:ph type="body" sz="half" idx="2"/>
          </p:nvPr>
        </p:nvSpPr>
        <p:spPr>
          <a:xfrm>
            <a:off x="7511732" y="3555523"/>
            <a:ext cx="3840480" cy="2388077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065213" y="6019801"/>
            <a:ext cx="762000" cy="228600"/>
          </a:xfrm>
        </p:spPr>
        <p:txBody>
          <a:bodyPr rtlCol="0"/>
          <a:lstStyle>
            <a:lvl1pPr algn="l" rtl="0">
              <a:defRPr/>
            </a:lvl1pPr>
          </a:lstStyle>
          <a:p>
            <a:pPr rtl="0"/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8075611" y="6019801"/>
            <a:ext cx="1396260" cy="228600"/>
          </a:xfrm>
        </p:spPr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3976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2891" y="1330347"/>
            <a:ext cx="3840480" cy="2103120"/>
          </a:xfrm>
        </p:spPr>
        <p:txBody>
          <a:bodyPr rtlCol="0" anchor="b">
            <a:normAutofit/>
          </a:bodyPr>
          <a:lstStyle>
            <a:lvl1pPr algn="l" rtl="0">
              <a:defRPr sz="3600"/>
            </a:lvl1pPr>
          </a:lstStyle>
          <a:p>
            <a:pPr rtl="0"/>
            <a:r>
              <a:rPr lang="ru-RU" smtClean="0"/>
              <a:t>Образец заголовка</a:t>
            </a:r>
            <a:endParaRPr dirty="0"/>
          </a:p>
        </p:txBody>
      </p:sp>
      <p:grpSp>
        <p:nvGrpSpPr>
          <p:cNvPr id="8" name="Группа 7"/>
          <p:cNvGrpSpPr/>
          <p:nvPr/>
        </p:nvGrpSpPr>
        <p:grpSpPr>
          <a:xfrm>
            <a:off x="595546" y="781398"/>
            <a:ext cx="6433398" cy="5053665"/>
            <a:chOff x="5162444" y="781398"/>
            <a:chExt cx="6433398" cy="5053665"/>
          </a:xfrm>
        </p:grpSpPr>
        <p:sp>
          <p:nvSpPr>
            <p:cNvPr id="9" name="Полилиния 42"/>
            <p:cNvSpPr>
              <a:spLocks/>
            </p:cNvSpPr>
            <p:nvPr/>
          </p:nvSpPr>
          <p:spPr bwMode="auto">
            <a:xfrm rot="16200000" flipV="1">
              <a:off x="3342557" y="3275021"/>
              <a:ext cx="3827994" cy="17568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" name="Полилиния 43"/>
            <p:cNvSpPr>
              <a:spLocks/>
            </p:cNvSpPr>
            <p:nvPr/>
          </p:nvSpPr>
          <p:spPr bwMode="auto">
            <a:xfrm rot="16200000" flipV="1">
              <a:off x="9565728" y="3299447"/>
              <a:ext cx="3836876" cy="17568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grpSp>
          <p:nvGrpSpPr>
            <p:cNvPr id="11" name="Группа 10"/>
            <p:cNvGrpSpPr/>
            <p:nvPr/>
          </p:nvGrpSpPr>
          <p:grpSpPr>
            <a:xfrm>
              <a:off x="5814205" y="859113"/>
              <a:ext cx="5129146" cy="4880471"/>
              <a:chOff x="7856559" y="859113"/>
              <a:chExt cx="3086791" cy="4880471"/>
            </a:xfrm>
          </p:grpSpPr>
          <p:sp>
            <p:nvSpPr>
              <p:cNvPr id="20" name="Полилиния 41"/>
              <p:cNvSpPr>
                <a:spLocks/>
              </p:cNvSpPr>
              <p:nvPr/>
            </p:nvSpPr>
            <p:spPr bwMode="auto">
              <a:xfrm rot="16200000" flipV="1">
                <a:off x="9392183" y="4188416"/>
                <a:ext cx="15544" cy="3086791"/>
              </a:xfrm>
              <a:custGeom>
                <a:avLst/>
                <a:gdLst>
                  <a:gd name="T0" fmla="*/ 3 w 5"/>
                  <a:gd name="T1" fmla="*/ 0 h 868"/>
                  <a:gd name="T2" fmla="*/ 4 w 5"/>
                  <a:gd name="T3" fmla="*/ 217 h 868"/>
                  <a:gd name="T4" fmla="*/ 3 w 5"/>
                  <a:gd name="T5" fmla="*/ 326 h 868"/>
                  <a:gd name="T6" fmla="*/ 4 w 5"/>
                  <a:gd name="T7" fmla="*/ 434 h 868"/>
                  <a:gd name="T8" fmla="*/ 4 w 5"/>
                  <a:gd name="T9" fmla="*/ 651 h 868"/>
                  <a:gd name="T10" fmla="*/ 4 w 5"/>
                  <a:gd name="T11" fmla="*/ 760 h 868"/>
                  <a:gd name="T12" fmla="*/ 3 w 5"/>
                  <a:gd name="T13" fmla="*/ 868 h 868"/>
                  <a:gd name="T14" fmla="*/ 2 w 5"/>
                  <a:gd name="T15" fmla="*/ 868 h 868"/>
                  <a:gd name="T16" fmla="*/ 1 w 5"/>
                  <a:gd name="T17" fmla="*/ 760 h 868"/>
                  <a:gd name="T18" fmla="*/ 0 w 5"/>
                  <a:gd name="T19" fmla="*/ 651 h 868"/>
                  <a:gd name="T20" fmla="*/ 1 w 5"/>
                  <a:gd name="T21" fmla="*/ 434 h 868"/>
                  <a:gd name="T22" fmla="*/ 2 w 5"/>
                  <a:gd name="T23" fmla="*/ 326 h 868"/>
                  <a:gd name="T24" fmla="*/ 1 w 5"/>
                  <a:gd name="T25" fmla="*/ 217 h 868"/>
                  <a:gd name="T26" fmla="*/ 2 w 5"/>
                  <a:gd name="T27" fmla="*/ 0 h 868"/>
                  <a:gd name="T28" fmla="*/ 3 w 5"/>
                  <a:gd name="T29" fmla="*/ 0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68">
                    <a:moveTo>
                      <a:pt x="3" y="0"/>
                    </a:moveTo>
                    <a:cubicBezTo>
                      <a:pt x="4" y="73"/>
                      <a:pt x="4" y="145"/>
                      <a:pt x="4" y="217"/>
                    </a:cubicBezTo>
                    <a:cubicBezTo>
                      <a:pt x="4" y="253"/>
                      <a:pt x="3" y="290"/>
                      <a:pt x="3" y="326"/>
                    </a:cubicBezTo>
                    <a:cubicBezTo>
                      <a:pt x="3" y="362"/>
                      <a:pt x="3" y="398"/>
                      <a:pt x="4" y="434"/>
                    </a:cubicBezTo>
                    <a:cubicBezTo>
                      <a:pt x="4" y="507"/>
                      <a:pt x="5" y="579"/>
                      <a:pt x="4" y="651"/>
                    </a:cubicBezTo>
                    <a:cubicBezTo>
                      <a:pt x="5" y="687"/>
                      <a:pt x="4" y="724"/>
                      <a:pt x="4" y="760"/>
                    </a:cubicBezTo>
                    <a:cubicBezTo>
                      <a:pt x="4" y="796"/>
                      <a:pt x="3" y="832"/>
                      <a:pt x="3" y="868"/>
                    </a:cubicBezTo>
                    <a:cubicBezTo>
                      <a:pt x="2" y="868"/>
                      <a:pt x="2" y="868"/>
                      <a:pt x="2" y="868"/>
                    </a:cubicBezTo>
                    <a:cubicBezTo>
                      <a:pt x="2" y="832"/>
                      <a:pt x="1" y="796"/>
                      <a:pt x="1" y="760"/>
                    </a:cubicBezTo>
                    <a:cubicBezTo>
                      <a:pt x="1" y="724"/>
                      <a:pt x="0" y="687"/>
                      <a:pt x="0" y="651"/>
                    </a:cubicBezTo>
                    <a:cubicBezTo>
                      <a:pt x="0" y="579"/>
                      <a:pt x="1" y="507"/>
                      <a:pt x="1" y="434"/>
                    </a:cubicBezTo>
                    <a:cubicBezTo>
                      <a:pt x="2" y="398"/>
                      <a:pt x="2" y="362"/>
                      <a:pt x="2" y="326"/>
                    </a:cubicBezTo>
                    <a:cubicBezTo>
                      <a:pt x="2" y="290"/>
                      <a:pt x="1" y="253"/>
                      <a:pt x="1" y="217"/>
                    </a:cubicBezTo>
                    <a:cubicBezTo>
                      <a:pt x="0" y="145"/>
                      <a:pt x="1" y="73"/>
                      <a:pt x="2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/>
              </a:p>
            </p:txBody>
          </p:sp>
          <p:sp>
            <p:nvSpPr>
              <p:cNvPr id="21" name="Полилиния 44"/>
              <p:cNvSpPr>
                <a:spLocks/>
              </p:cNvSpPr>
              <p:nvPr/>
            </p:nvSpPr>
            <p:spPr bwMode="auto">
              <a:xfrm rot="16200000" flipV="1">
                <a:off x="9366943" y="-651271"/>
                <a:ext cx="13322" cy="3034090"/>
              </a:xfrm>
              <a:custGeom>
                <a:avLst/>
                <a:gdLst>
                  <a:gd name="T0" fmla="*/ 2 w 4"/>
                  <a:gd name="T1" fmla="*/ 853 h 853"/>
                  <a:gd name="T2" fmla="*/ 0 w 4"/>
                  <a:gd name="T3" fmla="*/ 640 h 853"/>
                  <a:gd name="T4" fmla="*/ 1 w 4"/>
                  <a:gd name="T5" fmla="*/ 533 h 853"/>
                  <a:gd name="T6" fmla="*/ 1 w 4"/>
                  <a:gd name="T7" fmla="*/ 427 h 853"/>
                  <a:gd name="T8" fmla="*/ 0 w 4"/>
                  <a:gd name="T9" fmla="*/ 213 h 853"/>
                  <a:gd name="T10" fmla="*/ 0 w 4"/>
                  <a:gd name="T11" fmla="*/ 107 h 853"/>
                  <a:gd name="T12" fmla="*/ 2 w 4"/>
                  <a:gd name="T13" fmla="*/ 0 h 853"/>
                  <a:gd name="T14" fmla="*/ 2 w 4"/>
                  <a:gd name="T15" fmla="*/ 0 h 853"/>
                  <a:gd name="T16" fmla="*/ 3 w 4"/>
                  <a:gd name="T17" fmla="*/ 107 h 853"/>
                  <a:gd name="T18" fmla="*/ 4 w 4"/>
                  <a:gd name="T19" fmla="*/ 213 h 853"/>
                  <a:gd name="T20" fmla="*/ 3 w 4"/>
                  <a:gd name="T21" fmla="*/ 427 h 853"/>
                  <a:gd name="T22" fmla="*/ 2 w 4"/>
                  <a:gd name="T23" fmla="*/ 533 h 853"/>
                  <a:gd name="T24" fmla="*/ 3 w 4"/>
                  <a:gd name="T25" fmla="*/ 640 h 853"/>
                  <a:gd name="T26" fmla="*/ 2 w 4"/>
                  <a:gd name="T27" fmla="*/ 853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853">
                    <a:moveTo>
                      <a:pt x="2" y="853"/>
                    </a:moveTo>
                    <a:cubicBezTo>
                      <a:pt x="0" y="782"/>
                      <a:pt x="0" y="711"/>
                      <a:pt x="0" y="640"/>
                    </a:cubicBezTo>
                    <a:cubicBezTo>
                      <a:pt x="0" y="604"/>
                      <a:pt x="1" y="569"/>
                      <a:pt x="1" y="533"/>
                    </a:cubicBezTo>
                    <a:cubicBezTo>
                      <a:pt x="1" y="498"/>
                      <a:pt x="1" y="462"/>
                      <a:pt x="1" y="427"/>
                    </a:cubicBezTo>
                    <a:cubicBezTo>
                      <a:pt x="0" y="356"/>
                      <a:pt x="0" y="284"/>
                      <a:pt x="0" y="213"/>
                    </a:cubicBezTo>
                    <a:cubicBezTo>
                      <a:pt x="0" y="178"/>
                      <a:pt x="0" y="142"/>
                      <a:pt x="0" y="107"/>
                    </a:cubicBezTo>
                    <a:cubicBezTo>
                      <a:pt x="1" y="71"/>
                      <a:pt x="1" y="36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36"/>
                      <a:pt x="3" y="71"/>
                      <a:pt x="3" y="107"/>
                    </a:cubicBezTo>
                    <a:cubicBezTo>
                      <a:pt x="4" y="142"/>
                      <a:pt x="4" y="178"/>
                      <a:pt x="4" y="213"/>
                    </a:cubicBezTo>
                    <a:cubicBezTo>
                      <a:pt x="4" y="284"/>
                      <a:pt x="3" y="356"/>
                      <a:pt x="3" y="427"/>
                    </a:cubicBezTo>
                    <a:cubicBezTo>
                      <a:pt x="3" y="462"/>
                      <a:pt x="2" y="498"/>
                      <a:pt x="2" y="533"/>
                    </a:cubicBezTo>
                    <a:cubicBezTo>
                      <a:pt x="3" y="569"/>
                      <a:pt x="3" y="604"/>
                      <a:pt x="3" y="640"/>
                    </a:cubicBezTo>
                    <a:cubicBezTo>
                      <a:pt x="4" y="711"/>
                      <a:pt x="3" y="782"/>
                      <a:pt x="2" y="85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/>
              </a:p>
            </p:txBody>
          </p:sp>
        </p:grpSp>
        <p:sp>
          <p:nvSpPr>
            <p:cNvPr id="12" name="Полилиния 45"/>
            <p:cNvSpPr>
              <a:spLocks noEditPoints="1"/>
            </p:cNvSpPr>
            <p:nvPr/>
          </p:nvSpPr>
          <p:spPr bwMode="auto">
            <a:xfrm rot="16200000" flipV="1">
              <a:off x="5186001" y="5323012"/>
              <a:ext cx="477390" cy="524504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3" name="Полилиния 46"/>
            <p:cNvSpPr>
              <a:spLocks noEditPoints="1"/>
            </p:cNvSpPr>
            <p:nvPr/>
          </p:nvSpPr>
          <p:spPr bwMode="auto">
            <a:xfrm rot="16200000" flipV="1">
              <a:off x="5197295" y="5324846"/>
              <a:ext cx="477390" cy="511956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4" name="Полилиния 47"/>
            <p:cNvSpPr>
              <a:spLocks noEditPoints="1"/>
            </p:cNvSpPr>
            <p:nvPr/>
          </p:nvSpPr>
          <p:spPr bwMode="auto">
            <a:xfrm rot="16200000" flipV="1">
              <a:off x="11076843" y="5321082"/>
              <a:ext cx="508476" cy="519485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5" name="Полилиния 48"/>
            <p:cNvSpPr>
              <a:spLocks noEditPoints="1"/>
            </p:cNvSpPr>
            <p:nvPr/>
          </p:nvSpPr>
          <p:spPr bwMode="auto">
            <a:xfrm rot="16200000" flipV="1">
              <a:off x="11093207" y="5321324"/>
              <a:ext cx="470728" cy="534543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6" name="Полилиния 49"/>
            <p:cNvSpPr>
              <a:spLocks noEditPoints="1"/>
            </p:cNvSpPr>
            <p:nvPr/>
          </p:nvSpPr>
          <p:spPr bwMode="auto">
            <a:xfrm rot="16200000" flipV="1">
              <a:off x="11051654" y="771453"/>
              <a:ext cx="468508" cy="519485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7" name="Полилиния 50"/>
            <p:cNvSpPr>
              <a:spLocks noEditPoints="1"/>
            </p:cNvSpPr>
            <p:nvPr/>
          </p:nvSpPr>
          <p:spPr bwMode="auto">
            <a:xfrm rot="16200000" flipV="1">
              <a:off x="11044126" y="786511"/>
              <a:ext cx="468508" cy="489370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8" name="Полилиния 51"/>
            <p:cNvSpPr>
              <a:spLocks noEditPoints="1"/>
            </p:cNvSpPr>
            <p:nvPr/>
          </p:nvSpPr>
          <p:spPr bwMode="auto">
            <a:xfrm rot="16200000" flipV="1">
              <a:off x="5232723" y="721157"/>
              <a:ext cx="424100" cy="544581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9" name="Полилиния 52"/>
            <p:cNvSpPr>
              <a:spLocks noEditPoints="1"/>
            </p:cNvSpPr>
            <p:nvPr/>
          </p:nvSpPr>
          <p:spPr bwMode="auto">
            <a:xfrm rot="16200000" flipV="1">
              <a:off x="5241796" y="749729"/>
              <a:ext cx="428541" cy="491879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</p:grp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/>
          </p:cNvSpPr>
          <p:nvPr>
            <p:ph type="pic" idx="1"/>
          </p:nvPr>
        </p:nvSpPr>
        <p:spPr>
          <a:xfrm>
            <a:off x="836613" y="1031195"/>
            <a:ext cx="5943600" cy="4572000"/>
          </a:xfr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l" rtl="0">
              <a:buNone/>
              <a:defRPr sz="32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 smtClean="0"/>
              <a:t>Вставка рисунка</a:t>
            </a:r>
            <a:endParaRPr dirty="0"/>
          </a:p>
        </p:txBody>
      </p:sp>
      <p:sp>
        <p:nvSpPr>
          <p:cNvPr id="4" name="Замещающий текст 3"/>
          <p:cNvSpPr>
            <a:spLocks noGrp="1"/>
          </p:cNvSpPr>
          <p:nvPr>
            <p:ph type="body" sz="half" idx="2"/>
          </p:nvPr>
        </p:nvSpPr>
        <p:spPr>
          <a:xfrm>
            <a:off x="7492891" y="3555521"/>
            <a:ext cx="3840480" cy="2168517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5957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47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624268" y="304800"/>
            <a:ext cx="1729531" cy="5676900"/>
          </a:xfrm>
        </p:spPr>
        <p:txBody>
          <a:bodyPr vert="eaVert"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199" y="304800"/>
            <a:ext cx="8633671" cy="5676900"/>
          </a:xfrm>
        </p:spPr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058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t>‹#›</a:t>
            </a:fld>
            <a:endParaRPr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963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65613" y="1828800"/>
            <a:ext cx="6858002" cy="1828800"/>
          </a:xfrm>
        </p:spPr>
        <p:txBody>
          <a:bodyPr rtlCol="0" anchor="b">
            <a:normAutofit/>
          </a:bodyPr>
          <a:lstStyle>
            <a:lvl1pPr algn="l" rtl="0">
              <a:defRPr sz="4400"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4265610" y="3733800"/>
            <a:ext cx="6858002" cy="9144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2925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65212" y="1825625"/>
            <a:ext cx="4954588" cy="4187952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951414" cy="4187952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7275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9848" y="1681163"/>
            <a:ext cx="4956048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69848" y="2505075"/>
            <a:ext cx="4956048" cy="3476625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5" name="Замещающий текст 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956048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956048" cy="3476625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857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1281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4787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рисунка с подпися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5212" y="304799"/>
            <a:ext cx="10058402" cy="1216152"/>
          </a:xfrm>
        </p:spPr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"/>
          </a:p>
        </p:txBody>
      </p:sp>
      <p:grpSp>
        <p:nvGrpSpPr>
          <p:cNvPr id="9" name="Группа 8"/>
          <p:cNvGrpSpPr/>
          <p:nvPr/>
        </p:nvGrpSpPr>
        <p:grpSpPr>
          <a:xfrm>
            <a:off x="1052422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0" name="Полилиния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1" name="Полилиния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2" name="Полилиния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3" name="Полилиния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4" name="Полилиния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5" name="Полилиния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6" name="Полилиния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7" name="Полилиния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8" name="Полилиния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9" name="Полилиния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20" name="Полилиния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21" name="Полилиния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</p:grpSp>
      <p:sp>
        <p:nvSpPr>
          <p:cNvPr id="36" name="Рисунок 33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 noChangeAspect="1"/>
          </p:cNvSpPr>
          <p:nvPr>
            <p:ph type="pic" sz="quarter" idx="17"/>
          </p:nvPr>
        </p:nvSpPr>
        <p:spPr>
          <a:xfrm>
            <a:off x="1265028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 smtClean="0"/>
              <a:t>Вставка рисунка</a:t>
            </a:r>
            <a:endParaRPr dirty="0"/>
          </a:p>
        </p:txBody>
      </p:sp>
      <p:sp>
        <p:nvSpPr>
          <p:cNvPr id="39" name="Текст 3"/>
          <p:cNvSpPr>
            <a:spLocks noGrp="1"/>
          </p:cNvSpPr>
          <p:nvPr>
            <p:ph type="body" sz="half" idx="2"/>
          </p:nvPr>
        </p:nvSpPr>
        <p:spPr>
          <a:xfrm>
            <a:off x="1052423" y="4935990"/>
            <a:ext cx="4368980" cy="100761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grpSp>
        <p:nvGrpSpPr>
          <p:cNvPr id="22" name="Группа 21"/>
          <p:cNvGrpSpPr/>
          <p:nvPr/>
        </p:nvGrpSpPr>
        <p:grpSpPr>
          <a:xfrm>
            <a:off x="6763111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23" name="Полилиния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24" name="Полилиния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25" name="Полилиния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26" name="Полилиния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27" name="Полилиния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28" name="Полилиния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29" name="Полилиния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30" name="Полилиния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31" name="Полилиния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32" name="Полилиния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33" name="Полилиния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34" name="Полилиния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</p:grpSp>
      <p:sp>
        <p:nvSpPr>
          <p:cNvPr id="37" name="Рисунок 33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 noChangeAspect="1"/>
          </p:cNvSpPr>
          <p:nvPr>
            <p:ph type="pic" sz="quarter" idx="18"/>
          </p:nvPr>
        </p:nvSpPr>
        <p:spPr>
          <a:xfrm>
            <a:off x="6975717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 smtClean="0"/>
              <a:t>Вставка рисунка</a:t>
            </a:r>
            <a:endParaRPr dirty="0"/>
          </a:p>
        </p:txBody>
      </p:sp>
      <p:sp>
        <p:nvSpPr>
          <p:cNvPr id="40" name="Текст 3"/>
          <p:cNvSpPr>
            <a:spLocks noGrp="1"/>
          </p:cNvSpPr>
          <p:nvPr>
            <p:ph type="body" sz="half" idx="19"/>
          </p:nvPr>
        </p:nvSpPr>
        <p:spPr>
          <a:xfrm>
            <a:off x="6742908" y="4935990"/>
            <a:ext cx="4368980" cy="100761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6827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рисунка с подпися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 lang="ru"/>
          </a:p>
        </p:txBody>
      </p:sp>
      <p:grpSp>
        <p:nvGrpSpPr>
          <p:cNvPr id="52" name="Группа 51"/>
          <p:cNvGrpSpPr>
            <a:grpSpLocks noChangeAspect="1"/>
          </p:cNvGrpSpPr>
          <p:nvPr/>
        </p:nvGrpSpPr>
        <p:grpSpPr>
          <a:xfrm rot="5400000">
            <a:off x="104513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53" name="Полилиния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54" name="Полилиния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55" name="Полилиния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56" name="Полилиния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57" name="Полилиния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58" name="Полилиния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59" name="Полилиния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60" name="Полилиния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61" name="Полилиния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62" name="Полилиния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63" name="Полилиния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64" name="Полилиния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</p:grpSp>
      <p:sp>
        <p:nvSpPr>
          <p:cNvPr id="79" name="Рисунок 33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/>
          </p:cNvSpPr>
          <p:nvPr>
            <p:ph type="pic" sz="quarter" idx="19"/>
          </p:nvPr>
        </p:nvSpPr>
        <p:spPr>
          <a:xfrm>
            <a:off x="1249168" y="1824285"/>
            <a:ext cx="2715289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 smtClean="0"/>
              <a:t>Вставка рисунка</a:t>
            </a:r>
            <a:endParaRPr dirty="0"/>
          </a:p>
        </p:txBody>
      </p:sp>
      <p:sp>
        <p:nvSpPr>
          <p:cNvPr id="81" name="Текст 3"/>
          <p:cNvSpPr>
            <a:spLocks noGrp="1"/>
          </p:cNvSpPr>
          <p:nvPr>
            <p:ph type="body" sz="half" idx="2"/>
          </p:nvPr>
        </p:nvSpPr>
        <p:spPr>
          <a:xfrm>
            <a:off x="1235212" y="4947405"/>
            <a:ext cx="2743200" cy="9144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grpSp>
        <p:nvGrpSpPr>
          <p:cNvPr id="84" name="Группа 83"/>
          <p:cNvGrpSpPr>
            <a:grpSpLocks noChangeAspect="1"/>
          </p:cNvGrpSpPr>
          <p:nvPr userDrawn="1"/>
        </p:nvGrpSpPr>
        <p:grpSpPr>
          <a:xfrm rot="5400000">
            <a:off x="4517135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Полилиния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86" name="Полилиния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87" name="Полилиния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88" name="Полилиния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89" name="Полилиния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0" name="Полилиния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1" name="Полилиния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2" name="Полилиния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3" name="Полилиния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4" name="Полилиния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5" name="Полилиния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6" name="Полилиния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</p:grpSp>
      <p:sp>
        <p:nvSpPr>
          <p:cNvPr id="78" name="Рисунок 33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/>
          </p:cNvSpPr>
          <p:nvPr>
            <p:ph type="pic" sz="quarter" idx="18"/>
          </p:nvPr>
        </p:nvSpPr>
        <p:spPr>
          <a:xfrm>
            <a:off x="4720924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 smtClean="0"/>
              <a:t>Вставка рисунка</a:t>
            </a:r>
            <a:endParaRPr dirty="0"/>
          </a:p>
        </p:txBody>
      </p:sp>
      <p:sp>
        <p:nvSpPr>
          <p:cNvPr id="82" name="Текст 3"/>
          <p:cNvSpPr>
            <a:spLocks noGrp="1"/>
          </p:cNvSpPr>
          <p:nvPr>
            <p:ph type="body" sz="half" idx="21"/>
          </p:nvPr>
        </p:nvSpPr>
        <p:spPr>
          <a:xfrm>
            <a:off x="4707208" y="4947405"/>
            <a:ext cx="2743200" cy="9144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grpSp>
        <p:nvGrpSpPr>
          <p:cNvPr id="97" name="Группа 96"/>
          <p:cNvGrpSpPr>
            <a:grpSpLocks noChangeAspect="1"/>
          </p:cNvGrpSpPr>
          <p:nvPr userDrawn="1"/>
        </p:nvGrpSpPr>
        <p:grpSpPr>
          <a:xfrm rot="5400000">
            <a:off x="801900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8" name="Полилиния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99" name="Полилиния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0" name="Полилиния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1" name="Полилиния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2" name="Полилиния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3" name="Полилиния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4" name="Полилиния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5" name="Полилиния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6" name="Полилиния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7" name="Полилиния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8" name="Полилиния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  <p:sp>
          <p:nvSpPr>
            <p:cNvPr id="109" name="Полилиния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/>
            </a:p>
          </p:txBody>
        </p:sp>
      </p:grpSp>
      <p:sp>
        <p:nvSpPr>
          <p:cNvPr id="80" name="Рисунок 33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/>
          </p:cNvSpPr>
          <p:nvPr>
            <p:ph type="pic" sz="quarter" idx="20"/>
          </p:nvPr>
        </p:nvSpPr>
        <p:spPr>
          <a:xfrm>
            <a:off x="8222798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ru-RU" smtClean="0"/>
              <a:t>Вставка рисунка</a:t>
            </a:r>
            <a:endParaRPr dirty="0"/>
          </a:p>
        </p:txBody>
      </p:sp>
      <p:sp>
        <p:nvSpPr>
          <p:cNvPr id="83" name="Текст 3"/>
          <p:cNvSpPr>
            <a:spLocks noGrp="1"/>
          </p:cNvSpPr>
          <p:nvPr>
            <p:ph type="body" sz="half" idx="22"/>
          </p:nvPr>
        </p:nvSpPr>
        <p:spPr>
          <a:xfrm>
            <a:off x="8209082" y="4947405"/>
            <a:ext cx="2743200" cy="9144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24.08.2016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819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"/>
              <a:t>Стиль образца заголовка</a:t>
            </a:r>
            <a:endParaRPr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"/>
              <a:t>Образец текста</a:t>
            </a:r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022B156B-59AE-415F-B24B-8756D48BB9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100">
                <a:solidFill>
                  <a:schemeClr val="tx1"/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24.08.2016</a:t>
            </a:r>
          </a:p>
        </p:txBody>
      </p:sp>
    </p:spTree>
    <p:extLst>
      <p:ext uri="{BB962C8B-B14F-4D97-AF65-F5344CB8AC3E}">
        <p14:creationId xmlns:p14="http://schemas.microsoft.com/office/powerpoint/2010/main" val="130063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3464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maven.apache.org/download.cgi" TargetMode="External"/><Relationship Id="rId2" Type="http://schemas.openxmlformats.org/officeDocument/2006/relationships/hyperlink" Target="https://github.com/SpardaRus/lesson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junit-team/junit4/wiki/Getting-started" TargetMode="External"/><Relationship Id="rId5" Type="http://schemas.openxmlformats.org/officeDocument/2006/relationships/hyperlink" Target="https://mvnrepository.com/artifact/junit/junit" TargetMode="External"/><Relationship Id="rId4" Type="http://schemas.openxmlformats.org/officeDocument/2006/relationships/hyperlink" Target="https://maven.apache.org/guides/getting-started/maven-in-five-minutes.html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" dirty="0" smtClean="0"/>
              <a:t>В прошлой серии</a:t>
            </a:r>
            <a:endParaRPr lang="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" dirty="0" smtClean="0"/>
              <a:t>Жестокая нагшрада за спасение</a:t>
            </a:r>
            <a:endParaRPr lang="ru" dirty="0"/>
          </a:p>
        </p:txBody>
      </p:sp>
    </p:spTree>
    <p:extLst>
      <p:ext uri="{BB962C8B-B14F-4D97-AF65-F5344CB8AC3E}">
        <p14:creationId xmlns:p14="http://schemas.microsoft.com/office/powerpoint/2010/main" val="37418799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Модернизация системы наведения</a:t>
            </a:r>
            <a:endParaRPr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Турель будет стрелять по кругу не слева на право, а будет стрелять в первую очередь в зомби, который ближе всего.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744722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Модернизация системы наведения</a:t>
            </a:r>
            <a:br>
              <a:rPr lang="ru-RU" dirty="0" smtClean="0"/>
            </a:br>
            <a:r>
              <a:rPr lang="ru-RU" dirty="0" smtClean="0"/>
              <a:t>(Метод пузырька)</a:t>
            </a:r>
            <a:endParaRPr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1065214" y="1481882"/>
            <a:ext cx="10283584" cy="47705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sortByDistance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=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i &lt;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zombies.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i++) {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 =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j &lt; zombies.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j++) {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[j].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getDistanceToHero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&gt;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[j +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getDistanceToHero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{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toSwap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j, j +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}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}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toSwap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sortZombies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second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sortZombies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sortZombies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sortZombies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second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sortZombies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second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48988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Современная консоль</a:t>
            </a:r>
            <a:endParaRPr lang="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" dirty="0" smtClean="0"/>
              <a:t>Когда на кону жизнь отец очень сообразителен.</a:t>
            </a:r>
            <a:endParaRPr lang="en-US" dirty="0"/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0" r="134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3981894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 smtClean="0"/>
              <a:t>Maven </a:t>
            </a:r>
            <a:r>
              <a:rPr lang="ru-RU" dirty="0" smtClean="0"/>
              <a:t>упростит работу с проектом</a:t>
            </a:r>
            <a:endParaRPr lang="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" dirty="0" smtClean="0"/>
              <a:t>Руками не предется добавлять библиотеку для тестирования.</a:t>
            </a:r>
            <a:endParaRPr lang="ru" dirty="0"/>
          </a:p>
        </p:txBody>
      </p:sp>
    </p:spTree>
    <p:extLst>
      <p:ext uri="{BB962C8B-B14F-4D97-AF65-F5344CB8AC3E}">
        <p14:creationId xmlns:p14="http://schemas.microsoft.com/office/powerpoint/2010/main" val="404389973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r>
              <a:rPr lang="ru-RU" b="1" dirty="0" err="1"/>
              <a:t>Maven</a:t>
            </a:r>
            <a:r>
              <a:rPr lang="ru-RU" dirty="0"/>
              <a:t> — инструмент для управления и сборки проектов</a:t>
            </a:r>
            <a:endParaRPr lang="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r>
              <a:rPr lang="ru-RU" dirty="0"/>
              <a:t>Он облегчает жизнь девелоперу на всех стадиях работы: от создания структуры проекта и подключения необходимых библиотек до развертывания продукта на сервере. </a:t>
            </a:r>
            <a:endParaRPr lang="en-US" dirty="0"/>
          </a:p>
        </p:txBody>
      </p:sp>
      <p:pic>
        <p:nvPicPr>
          <p:cNvPr id="6" name="Рисунок 5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3" r="98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4311681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dirty="0" smtClean="0"/>
              <a:t>Стандартная </a:t>
            </a:r>
            <a:r>
              <a:rPr lang="ru-RU" dirty="0"/>
              <a:t>структура для </a:t>
            </a:r>
            <a:r>
              <a:rPr lang="en-US" dirty="0"/>
              <a:t>Maven-</a:t>
            </a:r>
            <a:r>
              <a:rPr lang="ru-RU" dirty="0" smtClean="0"/>
              <a:t>проекта</a:t>
            </a:r>
            <a:endParaRPr lang="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 fontScale="85000" lnSpcReduction="10000"/>
          </a:bodyPr>
          <a:lstStyle/>
          <a:p>
            <a:r>
              <a:rPr lang="ru-RU" dirty="0"/>
              <a:t>в папке </a:t>
            </a:r>
            <a:r>
              <a:rPr lang="ru-RU" dirty="0" err="1"/>
              <a:t>src</a:t>
            </a:r>
            <a:r>
              <a:rPr lang="ru-RU" dirty="0"/>
              <a:t>/</a:t>
            </a:r>
            <a:r>
              <a:rPr lang="ru-RU" dirty="0" err="1"/>
              <a:t>main</a:t>
            </a:r>
            <a:r>
              <a:rPr lang="ru-RU" dirty="0"/>
              <a:t>/</a:t>
            </a:r>
            <a:r>
              <a:rPr lang="ru-RU" dirty="0" err="1"/>
              <a:t>java</a:t>
            </a:r>
            <a:r>
              <a:rPr lang="ru-RU" dirty="0"/>
              <a:t> содержатся </a:t>
            </a:r>
            <a:r>
              <a:rPr lang="ru-RU" dirty="0" err="1"/>
              <a:t>java</a:t>
            </a:r>
            <a:r>
              <a:rPr lang="ru-RU" dirty="0"/>
              <a:t>-классы;</a:t>
            </a:r>
          </a:p>
          <a:p>
            <a:r>
              <a:rPr lang="ru-RU" dirty="0"/>
              <a:t>в </a:t>
            </a:r>
            <a:r>
              <a:rPr lang="ru-RU" dirty="0" err="1"/>
              <a:t>src</a:t>
            </a:r>
            <a:r>
              <a:rPr lang="ru-RU" dirty="0"/>
              <a:t>/</a:t>
            </a:r>
            <a:r>
              <a:rPr lang="ru-RU" dirty="0" err="1"/>
              <a:t>main</a:t>
            </a:r>
            <a:r>
              <a:rPr lang="ru-RU" dirty="0"/>
              <a:t>/</a:t>
            </a:r>
            <a:r>
              <a:rPr lang="ru-RU" dirty="0" err="1"/>
              <a:t>resources</a:t>
            </a:r>
            <a:r>
              <a:rPr lang="ru-RU" dirty="0"/>
              <a:t> — ресурсы, которые использует наше приложение (HTML-страницы, картинки, таблицы стилей и </a:t>
            </a:r>
            <a:r>
              <a:rPr lang="ru-RU" dirty="0" err="1"/>
              <a:t>тд</a:t>
            </a:r>
            <a:r>
              <a:rPr lang="ru-RU" dirty="0"/>
              <a:t>);</a:t>
            </a:r>
          </a:p>
          <a:p>
            <a:r>
              <a:rPr lang="ru-RU" dirty="0" err="1"/>
              <a:t>src</a:t>
            </a:r>
            <a:r>
              <a:rPr lang="ru-RU" dirty="0"/>
              <a:t>/</a:t>
            </a:r>
            <a:r>
              <a:rPr lang="ru-RU" dirty="0" err="1"/>
              <a:t>test</a:t>
            </a:r>
            <a:r>
              <a:rPr lang="ru-RU" dirty="0"/>
              <a:t> — для тестов.</a:t>
            </a:r>
            <a:endParaRPr lang="en-US" dirty="0"/>
          </a:p>
        </p:txBody>
      </p:sp>
      <p:pic>
        <p:nvPicPr>
          <p:cNvPr id="7" name="Рисунок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6" b="11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971531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 smtClean="0"/>
              <a:t>Pom.xml</a:t>
            </a:r>
            <a:endParaRPr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7398326" y="1752600"/>
            <a:ext cx="3725287" cy="4229100"/>
          </a:xfrm>
        </p:spPr>
        <p:txBody>
          <a:bodyPr rtlCol="0"/>
          <a:lstStyle/>
          <a:p>
            <a:r>
              <a:rPr lang="ru-RU" dirty="0" smtClean="0"/>
              <a:t>В корне проекта есть файл - </a:t>
            </a:r>
            <a:r>
              <a:rPr lang="en-US" dirty="0" smtClean="0"/>
              <a:t>Pom.xml</a:t>
            </a:r>
            <a:r>
              <a:rPr lang="ru-RU" dirty="0" smtClean="0"/>
              <a:t> - это </a:t>
            </a:r>
            <a:r>
              <a:rPr lang="ru-RU" dirty="0"/>
              <a:t>и есть главный файл для управления </a:t>
            </a:r>
            <a:r>
              <a:rPr lang="ru-RU" dirty="0" err="1"/>
              <a:t>Мавеном</a:t>
            </a:r>
            <a:r>
              <a:rPr lang="ru-RU" dirty="0"/>
              <a:t>. Все описание проекта содержится здесь.</a:t>
            </a:r>
            <a:endParaRPr dirty="0"/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748145" y="1792622"/>
            <a:ext cx="6511637" cy="46166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&lt;?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xml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="1.0"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encoding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="UTF-8"</a:t>
            </a:r>
            <a:r>
              <a:rPr kumimoji="0" lang="ru-RU" altLang="ru-RU" sz="1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?&gt;</a:t>
            </a:r>
            <a:br>
              <a:rPr kumimoji="0" lang="ru-RU" altLang="ru-RU" sz="1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project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xmlns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="http://maven.apache.org/POM/4.0.0"</a:t>
            </a:r>
            <a:b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xmlns: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xsi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="http://www.w3.org/2001/XMLSchema-instance"</a:t>
            </a:r>
            <a:b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xsi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:schemaLocation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="http://maven.apache.org/POM/4.0.0 http://maven.apache.org/xsd/maven-4.0.0.xsd"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modelVersion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&gt;4.0.0&lt;/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modelVersion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groupId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&gt;lesson3.com&lt;/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groupId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artifactId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&gt;lesson3&lt;/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artifactId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&gt;1.0-SNAPSHOT&lt;/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dependency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groupId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junit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groupId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artifactId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junit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artifactId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&gt;4.13&lt;/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&lt;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scope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scope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dependency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dependencies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project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endParaRPr kumimoji="0" lang="ru-RU" altLang="ru-RU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43414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Фазы</a:t>
            </a:r>
            <a:endParaRPr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5754254" y="1752600"/>
            <a:ext cx="5369359" cy="4229100"/>
          </a:xfrm>
        </p:spPr>
        <p:txBody>
          <a:bodyPr rtlCol="0"/>
          <a:lstStyle/>
          <a:p>
            <a:r>
              <a:rPr lang="ru-RU" dirty="0"/>
              <a:t>Процесс построения приложения называют жизненным циклом </a:t>
            </a:r>
            <a:r>
              <a:rPr lang="ru-RU" dirty="0" err="1"/>
              <a:t>Maven</a:t>
            </a:r>
            <a:r>
              <a:rPr lang="ru-RU" dirty="0"/>
              <a:t>-проекта, и состоит он из фаз (</a:t>
            </a:r>
            <a:r>
              <a:rPr lang="ru-RU" dirty="0" err="1"/>
              <a:t>phase</a:t>
            </a:r>
            <a:r>
              <a:rPr lang="ru-RU" dirty="0"/>
              <a:t>). Посмотреть на них ты можешь в IDEA, нажав на </a:t>
            </a:r>
            <a:r>
              <a:rPr lang="ru-RU" dirty="0" err="1"/>
              <a:t>Maven</a:t>
            </a:r>
            <a:r>
              <a:rPr lang="ru-RU" dirty="0"/>
              <a:t>&gt;</a:t>
            </a:r>
            <a:r>
              <a:rPr lang="ru-RU" dirty="0" err="1"/>
              <a:t>example</a:t>
            </a:r>
            <a:r>
              <a:rPr lang="ru-RU" dirty="0"/>
              <a:t>&gt;</a:t>
            </a:r>
            <a:r>
              <a:rPr lang="ru-RU" dirty="0" err="1"/>
              <a:t>Lifecycle</a:t>
            </a:r>
            <a:r>
              <a:rPr lang="ru-RU" dirty="0"/>
              <a:t> в правом верхнем </a:t>
            </a:r>
            <a:r>
              <a:rPr lang="ru-RU" dirty="0" smtClean="0"/>
              <a:t>углу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993" y="1524000"/>
            <a:ext cx="2543175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65464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Фазы</a:t>
            </a:r>
            <a:endParaRPr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/>
        <p:txBody>
          <a:bodyPr rtlCol="0">
            <a:normAutofit fontScale="55000" lnSpcReduction="20000"/>
          </a:bodyPr>
          <a:lstStyle/>
          <a:p>
            <a:pPr marL="0" indent="0">
              <a:buNone/>
            </a:pPr>
            <a:r>
              <a:rPr lang="ru-RU" dirty="0"/>
              <a:t>Как видишь, существует 9 фаз:</a:t>
            </a:r>
          </a:p>
          <a:p>
            <a:r>
              <a:rPr lang="ru-RU" dirty="0" err="1"/>
              <a:t>clean</a:t>
            </a:r>
            <a:r>
              <a:rPr lang="ru-RU" dirty="0"/>
              <a:t> — удаляются все скомпилированные файлы из каталога </a:t>
            </a:r>
            <a:r>
              <a:rPr lang="ru-RU" dirty="0" err="1"/>
              <a:t>target</a:t>
            </a:r>
            <a:r>
              <a:rPr lang="ru-RU" dirty="0"/>
              <a:t> (место, в котором сохраняются готовые артефакты);</a:t>
            </a:r>
          </a:p>
          <a:p>
            <a:r>
              <a:rPr lang="ru-RU" dirty="0" err="1"/>
              <a:t>validate</a:t>
            </a:r>
            <a:r>
              <a:rPr lang="ru-RU" dirty="0"/>
              <a:t> — идет проверка, вся ли информация доступна для сборки проекта;</a:t>
            </a:r>
          </a:p>
          <a:p>
            <a:r>
              <a:rPr lang="ru-RU" dirty="0" err="1"/>
              <a:t>compile</a:t>
            </a:r>
            <a:r>
              <a:rPr lang="ru-RU" dirty="0"/>
              <a:t> — компилируются файлы с исходным кодом;</a:t>
            </a:r>
          </a:p>
          <a:p>
            <a:r>
              <a:rPr lang="ru-RU" dirty="0" err="1"/>
              <a:t>test</a:t>
            </a:r>
            <a:r>
              <a:rPr lang="ru-RU" dirty="0"/>
              <a:t> — запускаются тесты;</a:t>
            </a:r>
          </a:p>
          <a:p>
            <a:r>
              <a:rPr lang="ru-RU" dirty="0" err="1"/>
              <a:t>package</a:t>
            </a:r>
            <a:r>
              <a:rPr lang="ru-RU" dirty="0"/>
              <a:t> — упаковываются скомпилированные файлы (в </a:t>
            </a:r>
            <a:r>
              <a:rPr lang="ru-RU" dirty="0" err="1"/>
              <a:t>jar</a:t>
            </a:r>
            <a:r>
              <a:rPr lang="ru-RU" dirty="0"/>
              <a:t>, </a:t>
            </a:r>
            <a:r>
              <a:rPr lang="ru-RU" dirty="0" err="1"/>
              <a:t>war</a:t>
            </a:r>
            <a:r>
              <a:rPr lang="ru-RU" dirty="0"/>
              <a:t> и т.д. архив);</a:t>
            </a:r>
          </a:p>
          <a:p>
            <a:r>
              <a:rPr lang="ru-RU" dirty="0" err="1"/>
              <a:t>verify</a:t>
            </a:r>
            <a:r>
              <a:rPr lang="ru-RU" dirty="0"/>
              <a:t> — выполняются проверки для подтверждения готовности упакованного файла;</a:t>
            </a:r>
          </a:p>
          <a:p>
            <a:r>
              <a:rPr lang="ru-RU" dirty="0" err="1"/>
              <a:t>install</a:t>
            </a:r>
            <a:r>
              <a:rPr lang="ru-RU" dirty="0"/>
              <a:t> — пакет помещается в локальный </a:t>
            </a:r>
            <a:r>
              <a:rPr lang="ru-RU" dirty="0" err="1"/>
              <a:t>репозиторий</a:t>
            </a:r>
            <a:r>
              <a:rPr lang="ru-RU" dirty="0"/>
              <a:t>. Теперь он может использоваться другими проектами как внешняя библиотека;</a:t>
            </a:r>
          </a:p>
          <a:p>
            <a:r>
              <a:rPr lang="ru-RU" dirty="0" err="1"/>
              <a:t>site</a:t>
            </a:r>
            <a:r>
              <a:rPr lang="ru-RU" dirty="0"/>
              <a:t> — создается документация проекта;</a:t>
            </a:r>
          </a:p>
          <a:p>
            <a:r>
              <a:rPr lang="ru-RU" dirty="0" err="1"/>
              <a:t>deploy</a:t>
            </a:r>
            <a:r>
              <a:rPr lang="ru-RU" dirty="0"/>
              <a:t> — собранный архив копируется в удаленный </a:t>
            </a:r>
            <a:r>
              <a:rPr lang="ru-RU" dirty="0" err="1"/>
              <a:t>репозиторий</a:t>
            </a:r>
            <a:r>
              <a:rPr lang="ru-RU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0791556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b="1" dirty="0"/>
              <a:t>JUnit</a:t>
            </a:r>
            <a:endParaRPr lang="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r>
              <a:rPr lang="ru-RU" dirty="0" err="1"/>
              <a:t>JUnit</a:t>
            </a:r>
            <a:r>
              <a:rPr lang="ru-RU" dirty="0"/>
              <a:t>  — это </a:t>
            </a:r>
            <a:r>
              <a:rPr lang="ru-RU" dirty="0" err="1"/>
              <a:t>фреймворк</a:t>
            </a:r>
            <a:r>
              <a:rPr lang="ru-RU" dirty="0"/>
              <a:t> автоматического тестирования вашего хорошего или не совсем хорошего кода. </a:t>
            </a:r>
            <a:endParaRPr lang="en-US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65" y="1783628"/>
            <a:ext cx="6353095" cy="26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1750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Спасение соседей</a:t>
            </a:r>
            <a:endParaRPr lang="ru" dirty="0"/>
          </a:p>
        </p:txBody>
      </p:sp>
      <p:sp>
        <p:nvSpPr>
          <p:cNvPr id="7" name="Текст 6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Отец уговорил спасти соседей</a:t>
            </a:r>
            <a:endParaRPr lang="en-US" dirty="0"/>
          </a:p>
        </p:txBody>
      </p:sp>
      <p:sp>
        <p:nvSpPr>
          <p:cNvPr id="10" name="Текст 9"/>
          <p:cNvSpPr>
            <a:spLocks noGrp="1"/>
          </p:cNvSpPr>
          <p:nvPr>
            <p:ph type="body" sz="half" idx="19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Для спасения нужна пушка</a:t>
            </a:r>
          </a:p>
          <a:p>
            <a:pPr rtl="0"/>
            <a:r>
              <a:rPr lang="ru-RU" dirty="0" smtClean="0"/>
              <a:t>(Конструктор)</a:t>
            </a:r>
            <a:endParaRPr lang="en-US" dirty="0"/>
          </a:p>
        </p:txBody>
      </p:sp>
      <p:pic>
        <p:nvPicPr>
          <p:cNvPr id="11" name="Рисунок 10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  <p:pic>
        <p:nvPicPr>
          <p:cNvPr id="12" name="Рисунок 11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7112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 smtClean="0"/>
              <a:t>Java </a:t>
            </a:r>
            <a:r>
              <a:rPr lang="ru-RU" dirty="0" smtClean="0"/>
              <a:t>аннотации</a:t>
            </a:r>
            <a:r>
              <a:rPr lang="en-US" dirty="0" smtClean="0"/>
              <a:t> </a:t>
            </a:r>
            <a:r>
              <a:rPr lang="ru-RU" dirty="0" smtClean="0"/>
              <a:t>для </a:t>
            </a:r>
            <a:r>
              <a:rPr lang="en-US" dirty="0" smtClean="0"/>
              <a:t>JUnit</a:t>
            </a:r>
            <a:endParaRPr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1065214" y="1752600"/>
            <a:ext cx="10058400" cy="2782455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dirty="0"/>
              <a:t>Аннотаций в </a:t>
            </a:r>
            <a:r>
              <a:rPr lang="ru-RU" dirty="0" err="1"/>
              <a:t>Java</a:t>
            </a:r>
            <a:r>
              <a:rPr lang="ru-RU" dirty="0"/>
              <a:t>, являются своего рода метками в </a:t>
            </a:r>
            <a:r>
              <a:rPr lang="ru-RU" dirty="0" smtClean="0"/>
              <a:t>коде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ru-RU" dirty="0" smtClean="0"/>
              <a:t>Отдельные </a:t>
            </a:r>
            <a:r>
              <a:rPr lang="ru-RU" dirty="0" err="1" smtClean="0"/>
              <a:t>фреймворки</a:t>
            </a:r>
            <a:r>
              <a:rPr lang="ru-RU" dirty="0" smtClean="0"/>
              <a:t> или библиотеки сканируют код. Определяют, методы или поля с </a:t>
            </a:r>
            <a:r>
              <a:rPr lang="ru-RU" dirty="0" err="1" smtClean="0"/>
              <a:t>анатациями</a:t>
            </a:r>
            <a:r>
              <a:rPr lang="ru-RU" dirty="0"/>
              <a:t> </a:t>
            </a:r>
            <a:r>
              <a:rPr lang="ru-RU" dirty="0" smtClean="0"/>
              <a:t>и в зависимости от помеченной аннотации добавляют логику в код.</a:t>
            </a:r>
          </a:p>
          <a:p>
            <a:pPr marL="0" indent="0">
              <a:buNone/>
            </a:pPr>
            <a:r>
              <a:rPr lang="ru-RU" dirty="0" smtClean="0"/>
              <a:t>Пример аннотации: </a:t>
            </a:r>
            <a:r>
              <a:rPr lang="en-US" dirty="0" smtClean="0"/>
              <a:t>@Override</a:t>
            </a:r>
            <a:endParaRPr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289964" y="3750225"/>
            <a:ext cx="4602542" cy="156966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MyObject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612678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 smtClean="0"/>
              <a:t>Junit </a:t>
            </a:r>
            <a:r>
              <a:rPr lang="ru-RU" dirty="0" smtClean="0"/>
              <a:t>аннотации</a:t>
            </a:r>
            <a:endParaRPr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/>
        <p:txBody>
          <a:bodyPr rtlCol="0">
            <a:normAutofit fontScale="62500" lnSpcReduction="20000"/>
          </a:bodyPr>
          <a:lstStyle/>
          <a:p>
            <a:pPr marL="0" indent="0">
              <a:buNone/>
            </a:pPr>
            <a:r>
              <a:rPr lang="ru-RU" dirty="0"/>
              <a:t>Все методы должны иметь модификатор </a:t>
            </a:r>
            <a:r>
              <a:rPr lang="ru-RU" dirty="0" err="1"/>
              <a:t>public</a:t>
            </a:r>
            <a:r>
              <a:rPr lang="ru-RU" dirty="0"/>
              <a:t> и возвращать </a:t>
            </a:r>
            <a:r>
              <a:rPr lang="ru-RU" dirty="0" err="1"/>
              <a:t>void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dirty="0" smtClean="0"/>
              <a:t>@</a:t>
            </a:r>
            <a:r>
              <a:rPr lang="ru-RU" dirty="0" err="1" smtClean="0"/>
              <a:t>Test</a:t>
            </a:r>
            <a:r>
              <a:rPr lang="ru-RU" dirty="0" smtClean="0"/>
              <a:t> - Собственно </a:t>
            </a:r>
            <a:r>
              <a:rPr lang="ru-RU" dirty="0"/>
              <a:t>сам </a:t>
            </a:r>
            <a:r>
              <a:rPr lang="ru-RU" dirty="0" smtClean="0"/>
              <a:t>тест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ru-RU" dirty="0" err="1" smtClean="0"/>
              <a:t>Ignore</a:t>
            </a:r>
            <a:r>
              <a:rPr lang="ru-RU" dirty="0" smtClean="0"/>
              <a:t> - Игнорировать </a:t>
            </a:r>
            <a:r>
              <a:rPr lang="ru-RU" dirty="0"/>
              <a:t>метод при </a:t>
            </a:r>
            <a:r>
              <a:rPr lang="ru-RU" dirty="0" smtClean="0"/>
              <a:t>тестировании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ru-RU" dirty="0" err="1" smtClean="0"/>
              <a:t>Before</a:t>
            </a:r>
            <a:r>
              <a:rPr lang="ru-RU" dirty="0" smtClean="0"/>
              <a:t> - Выполняется </a:t>
            </a:r>
            <a:r>
              <a:rPr lang="ru-RU" dirty="0"/>
              <a:t>перед запуском метода с аннотацией @</a:t>
            </a:r>
            <a:r>
              <a:rPr lang="ru-RU" dirty="0" err="1"/>
              <a:t>Test</a:t>
            </a:r>
            <a:r>
              <a:rPr lang="ru-RU" dirty="0"/>
              <a:t>. Используется для инициализации данных для последующего теста.</a:t>
            </a:r>
          </a:p>
          <a:p>
            <a:pPr marL="0" indent="0">
              <a:buNone/>
            </a:pPr>
            <a:r>
              <a:rPr lang="ru-RU" dirty="0" smtClean="0"/>
              <a:t>@</a:t>
            </a:r>
            <a:r>
              <a:rPr lang="ru-RU" dirty="0" err="1" smtClean="0"/>
              <a:t>After</a:t>
            </a:r>
            <a:r>
              <a:rPr lang="ru-RU" dirty="0" smtClean="0"/>
              <a:t> - Выполняется </a:t>
            </a:r>
            <a:r>
              <a:rPr lang="ru-RU" dirty="0"/>
              <a:t>после завершения работы каждого теста. Подчищаем за собой.</a:t>
            </a:r>
          </a:p>
          <a:p>
            <a:pPr marL="0" indent="0">
              <a:buNone/>
            </a:pPr>
            <a:r>
              <a:rPr lang="ru-RU" dirty="0" smtClean="0"/>
              <a:t>@</a:t>
            </a:r>
            <a:r>
              <a:rPr lang="ru-RU" dirty="0" err="1" smtClean="0"/>
              <a:t>BeforeClass</a:t>
            </a:r>
            <a:r>
              <a:rPr lang="ru-RU" dirty="0" smtClean="0"/>
              <a:t> - Выполняется </a:t>
            </a:r>
            <a:r>
              <a:rPr lang="ru-RU" dirty="0"/>
              <a:t>один раз перед запуском всех тестов. Используется для инициализации общих для всего теста данных, например, для создания экземпляров классов. Должен иметь модификатор </a:t>
            </a:r>
            <a:r>
              <a:rPr lang="ru-RU" dirty="0" err="1"/>
              <a:t>static</a:t>
            </a:r>
            <a:r>
              <a:rPr lang="ru-RU" dirty="0" smtClean="0"/>
              <a:t>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ru-RU" dirty="0" err="1" smtClean="0"/>
              <a:t>AfterClass</a:t>
            </a:r>
            <a:r>
              <a:rPr lang="ru-RU" dirty="0" smtClean="0"/>
              <a:t> - Выполняется </a:t>
            </a:r>
            <a:r>
              <a:rPr lang="ru-RU" dirty="0"/>
              <a:t>один раз после прохождения всех тестов. Подчищаем за собой те вещи, которые «нагадили» в @</a:t>
            </a:r>
            <a:r>
              <a:rPr lang="ru-RU" dirty="0" err="1"/>
              <a:t>BeforeClass</a:t>
            </a:r>
            <a:r>
              <a:rPr lang="ru-RU" dirty="0"/>
              <a:t>. Метод должен иметь модификатор </a:t>
            </a:r>
            <a:r>
              <a:rPr lang="ru-RU" dirty="0" err="1"/>
              <a:t>static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dirty="0" smtClean="0"/>
              <a:t>@</a:t>
            </a:r>
            <a:r>
              <a:rPr lang="ru-RU" dirty="0" err="1" smtClean="0"/>
              <a:t>Rule</a:t>
            </a:r>
            <a:r>
              <a:rPr lang="ru-RU" dirty="0" smtClean="0"/>
              <a:t> - Используется </a:t>
            </a:r>
            <a:r>
              <a:rPr lang="ru-RU" dirty="0"/>
              <a:t>для расширения </a:t>
            </a:r>
            <a:r>
              <a:rPr lang="ru-RU" dirty="0" err="1"/>
              <a:t>фунционала</a:t>
            </a:r>
            <a:r>
              <a:rPr lang="ru-RU" dirty="0"/>
              <a:t>. Например, для проверки генерируется ли исключение.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6090811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Проверки</a:t>
            </a:r>
            <a:endParaRPr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5837017"/>
              </p:ext>
            </p:extLst>
          </p:nvPr>
        </p:nvGraphicFramePr>
        <p:xfrm>
          <a:off x="738909" y="1523998"/>
          <a:ext cx="10384704" cy="4105277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192352">
                  <a:extLst>
                    <a:ext uri="{9D8B030D-6E8A-4147-A177-3AD203B41FA5}">
                      <a16:colId xmlns:a16="http://schemas.microsoft.com/office/drawing/2014/main" val="2899434505"/>
                    </a:ext>
                  </a:extLst>
                </a:gridCol>
                <a:gridCol w="5192352">
                  <a:extLst>
                    <a:ext uri="{9D8B030D-6E8A-4147-A177-3AD203B41FA5}">
                      <a16:colId xmlns:a16="http://schemas.microsoft.com/office/drawing/2014/main" val="3720952318"/>
                    </a:ext>
                  </a:extLst>
                </a:gridCol>
              </a:tblGrid>
              <a:tr h="28843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</a:rPr>
                        <a:t>Тип проверки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Описание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extLst>
                  <a:ext uri="{0D108BD9-81ED-4DB2-BD59-A6C34878D82A}">
                    <a16:rowId xmlns:a16="http://schemas.microsoft.com/office/drawing/2014/main" val="3558355740"/>
                  </a:ext>
                </a:extLst>
              </a:tr>
              <a:tr h="4771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fail()</a:t>
                      </a:r>
                      <a:br>
                        <a:rPr lang="ru-RU" sz="1000">
                          <a:effectLst/>
                        </a:rPr>
                      </a:br>
                      <a:r>
                        <a:rPr lang="ru-RU" sz="1000">
                          <a:effectLst/>
                        </a:rPr>
                        <a:t>fail(String message)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прерывание теста с ошибкой, т.е. тест будет неудачным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extLst>
                  <a:ext uri="{0D108BD9-81ED-4DB2-BD59-A6C34878D82A}">
                    <a16:rowId xmlns:a16="http://schemas.microsoft.com/office/drawing/2014/main" val="4183414905"/>
                  </a:ext>
                </a:extLst>
              </a:tr>
              <a:tr h="4771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assertTrue(boolean condition)</a:t>
                      </a:r>
                      <a:br>
                        <a:rPr lang="ru-RU" sz="1000">
                          <a:effectLst/>
                        </a:rPr>
                      </a:br>
                      <a:r>
                        <a:rPr lang="ru-RU" sz="1000">
                          <a:effectLst/>
                        </a:rPr>
                        <a:t>assertTrue(java.lang.String message, boolean condition)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проверка на равенство условия condition значению true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extLst>
                  <a:ext uri="{0D108BD9-81ED-4DB2-BD59-A6C34878D82A}">
                    <a16:rowId xmlns:a16="http://schemas.microsoft.com/office/drawing/2014/main" val="3229100666"/>
                  </a:ext>
                </a:extLst>
              </a:tr>
              <a:tr h="4771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assertFalse(boolean condition)</a:t>
                      </a:r>
                      <a:br>
                        <a:rPr lang="ru-RU" sz="1000">
                          <a:effectLst/>
                        </a:rPr>
                      </a:br>
                      <a:r>
                        <a:rPr lang="ru-RU" sz="1000">
                          <a:effectLst/>
                        </a:rPr>
                        <a:t>assertFalse(String message, boolean condition)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проверка на равенство условия condition значению false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extLst>
                  <a:ext uri="{0D108BD9-81ED-4DB2-BD59-A6C34878D82A}">
                    <a16:rowId xmlns:a16="http://schemas.microsoft.com/office/drawing/2014/main" val="945570336"/>
                  </a:ext>
                </a:extLst>
              </a:tr>
              <a:tr h="4771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assertEquals(&lt;тип&gt; expected, &lt;тип&gt; actual)</a:t>
                      </a:r>
                      <a:br>
                        <a:rPr lang="ru-RU" sz="1000">
                          <a:effectLst/>
                        </a:rPr>
                      </a:br>
                      <a:r>
                        <a:rPr lang="ru-RU" sz="1000">
                          <a:effectLst/>
                        </a:rPr>
                        <a:t>assertEquals(String message, &lt;тип&gt; expected, &lt;тип&gt; actual)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проверка на равенство; &lt;тип&gt; — это Object, int, double и т.д.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extLst>
                  <a:ext uri="{0D108BD9-81ED-4DB2-BD59-A6C34878D82A}">
                    <a16:rowId xmlns:a16="http://schemas.microsoft.com/office/drawing/2014/main" val="2598143749"/>
                  </a:ext>
                </a:extLst>
              </a:tr>
              <a:tr h="4771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assertArrayEquals(byte[] expecteds, byte[] actuals)</a:t>
                      </a:r>
                      <a:br>
                        <a:rPr lang="ru-RU" sz="1000">
                          <a:effectLst/>
                        </a:rPr>
                      </a:br>
                      <a:r>
                        <a:rPr lang="ru-RU" sz="1000">
                          <a:effectLst/>
                        </a:rPr>
                        <a:t>assertArrayEquals(String message, &lt;тип&gt;[] expecteds, &lt;тип&gt;[] actuals)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проверка массивов на равенство; аналогично assertEquals; &lt;тип&gt; — это Object, int, double и т.д.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extLst>
                  <a:ext uri="{0D108BD9-81ED-4DB2-BD59-A6C34878D82A}">
                    <a16:rowId xmlns:a16="http://schemas.microsoft.com/office/drawing/2014/main" val="627580470"/>
                  </a:ext>
                </a:extLst>
              </a:tr>
              <a:tr h="4771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assertNotNull(Object object)</a:t>
                      </a:r>
                      <a:br>
                        <a:rPr lang="ru-RU" sz="1000">
                          <a:effectLst/>
                        </a:rPr>
                      </a:br>
                      <a:r>
                        <a:rPr lang="ru-RU" sz="1000">
                          <a:effectLst/>
                        </a:rPr>
                        <a:t>assertNotNull(String message, Object object)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проверка, что Object не null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extLst>
                  <a:ext uri="{0D108BD9-81ED-4DB2-BD59-A6C34878D82A}">
                    <a16:rowId xmlns:a16="http://schemas.microsoft.com/office/drawing/2014/main" val="3428423887"/>
                  </a:ext>
                </a:extLst>
              </a:tr>
              <a:tr h="4771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assertNull(Object object)</a:t>
                      </a:r>
                      <a:br>
                        <a:rPr lang="ru-RU" sz="1000">
                          <a:effectLst/>
                        </a:rPr>
                      </a:br>
                      <a:r>
                        <a:rPr lang="ru-RU" sz="1000">
                          <a:effectLst/>
                        </a:rPr>
                        <a:t>assertNull(String message, Object object)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проверка, что Object null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extLst>
                  <a:ext uri="{0D108BD9-81ED-4DB2-BD59-A6C34878D82A}">
                    <a16:rowId xmlns:a16="http://schemas.microsoft.com/office/drawing/2014/main" val="3202223360"/>
                  </a:ext>
                </a:extLst>
              </a:tr>
              <a:tr h="4771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</a:rPr>
                        <a:t>assertSame(Object expected, Object actual)</a:t>
                      </a:r>
                      <a:br>
                        <a:rPr lang="ru-RU" sz="1000">
                          <a:effectLst/>
                        </a:rPr>
                      </a:br>
                      <a:r>
                        <a:rPr lang="ru-RU" sz="1000">
                          <a:effectLst/>
                        </a:rPr>
                        <a:t>assertSame(String message, Object expected, Object actual)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</a:rPr>
                        <a:t>проверка на равенство двух объектов </a:t>
                      </a:r>
                      <a:r>
                        <a:rPr lang="ru-RU" sz="1000" dirty="0" err="1">
                          <a:effectLst/>
                        </a:rPr>
                        <a:t>expected</a:t>
                      </a:r>
                      <a:r>
                        <a:rPr lang="ru-RU" sz="1000" dirty="0">
                          <a:effectLst/>
                        </a:rPr>
                        <a:t> и </a:t>
                      </a:r>
                      <a:r>
                        <a:rPr lang="ru-RU" sz="1000" dirty="0" err="1">
                          <a:effectLst/>
                        </a:rPr>
                        <a:t>actual</a:t>
                      </a:r>
                      <a:r>
                        <a:rPr lang="ru-RU" sz="1000" dirty="0">
                          <a:effectLst/>
                        </a:rPr>
                        <a:t>, т.е. один и тот же объект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44450" marB="44450" anchor="ctr"/>
                </a:tc>
                <a:extLst>
                  <a:ext uri="{0D108BD9-81ED-4DB2-BD59-A6C34878D82A}">
                    <a16:rowId xmlns:a16="http://schemas.microsoft.com/office/drawing/2014/main" val="1411500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3596770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dirty="0"/>
              <a:t>Тест системы наведения</a:t>
            </a:r>
            <a:endParaRPr lang="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30910" y="151179"/>
            <a:ext cx="6896440" cy="655564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AimingTest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BeforeClass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2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200" b="0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Before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initZombies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41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21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sortByDistance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2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.sortByDistance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expectedDistances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getExpectedSortedDistances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=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i &lt;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i++)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200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assertEquals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expectedDistances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[i],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[i].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getDistanceToHero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getExpectedSortedDistances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[]{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21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41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558401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Тест пройден</a:t>
            </a:r>
            <a:endParaRPr lang="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2" y="2275176"/>
            <a:ext cx="5889455" cy="230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81032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Тест не пройден</a:t>
            </a:r>
            <a:endParaRPr lang="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2" y="2200719"/>
            <a:ext cx="10356522" cy="245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95609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69212" y="2447636"/>
            <a:ext cx="3783879" cy="1327727"/>
          </a:xfrm>
        </p:spPr>
        <p:txBody>
          <a:bodyPr rtlCol="0"/>
          <a:lstStyle/>
          <a:p>
            <a:r>
              <a:rPr lang="ru-RU" dirty="0"/>
              <a:t>Тест турели</a:t>
            </a:r>
            <a:endParaRPr lang="ru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514764" y="171035"/>
            <a:ext cx="4647426" cy="65248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TurretTest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final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DONE 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"Все зомби мертвы"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final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FAIL 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"Потрачено..."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Turret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turret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BeforeClass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1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turret</a:t>
            </a:r>
            <a:r>
              <a:rPr kumimoji="0" lang="ru-RU" altLang="ru-RU" sz="1100" b="0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Turret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1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100" b="0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Before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initZombies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[]{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Zombie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};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shootWithoutAim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resultShoot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1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turret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.shoot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100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assertEquals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100" b="1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FAIL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resultShoot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ru-RU" altLang="ru-RU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shootWithAim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1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aiming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.sortByDistance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resultShoot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100" b="0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turret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.shoot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1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zombies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100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assertEquals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100" b="1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DONE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resultShoot</a:t>
            </a: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ru-RU" altLang="ru-RU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1823636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Тест пройден</a:t>
            </a:r>
            <a:endParaRPr lang="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2" y="2022764"/>
            <a:ext cx="6515677" cy="328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78712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Изготовили антидот</a:t>
            </a:r>
            <a:endParaRPr lang="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Все прошло по маслу</a:t>
            </a:r>
            <a:endParaRPr lang="en-US" dirty="0"/>
          </a:p>
        </p:txBody>
      </p:sp>
      <p:pic>
        <p:nvPicPr>
          <p:cNvPr id="10242" name="Picture 2" descr="https://selcdn.fedsp.com/yeru/1111205/5%D0%BB..%20%D0%9C%D0%B0%D1%81%D0%BB%D0%BE%20%D0%9E%D0%BB%D0%B5%D0%B9%D0%BD%D0%B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5865" y="3657600"/>
            <a:ext cx="2627747" cy="262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7282269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Излечение отца</a:t>
            </a:r>
            <a:endParaRPr lang="ru" dirty="0"/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  <p:sp>
        <p:nvSpPr>
          <p:cNvPr id="7" name="Текст 6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err="1" smtClean="0"/>
              <a:t>Фуххх</a:t>
            </a:r>
            <a:r>
              <a:rPr lang="ru-RU" dirty="0" smtClean="0"/>
              <a:t>… Слава богу….</a:t>
            </a:r>
            <a:endParaRPr lang="en-US" dirty="0"/>
          </a:p>
        </p:txBody>
      </p:sp>
      <p:pic>
        <p:nvPicPr>
          <p:cNvPr id="3" name="Рисунок 2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  <p:sp>
        <p:nvSpPr>
          <p:cNvPr id="10" name="Текст 9"/>
          <p:cNvSpPr>
            <a:spLocks noGrp="1"/>
          </p:cNvSpPr>
          <p:nvPr>
            <p:ph type="body" sz="half" idx="19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Вечно ему не угодишь.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62493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Отец помогал и пострадал…</a:t>
            </a:r>
            <a:endParaRPr lang="ru" dirty="0"/>
          </a:p>
        </p:txBody>
      </p:sp>
      <p:sp>
        <p:nvSpPr>
          <p:cNvPr id="7" name="Текст 6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Защитили пушку от папиной заботы</a:t>
            </a:r>
          </a:p>
          <a:p>
            <a:pPr rtl="0"/>
            <a:r>
              <a:rPr lang="ru-RU" dirty="0" smtClean="0"/>
              <a:t>(модификаторы доступа)</a:t>
            </a:r>
            <a:endParaRPr lang="en-US" dirty="0"/>
          </a:p>
        </p:txBody>
      </p:sp>
      <p:sp>
        <p:nvSpPr>
          <p:cNvPr id="10" name="Текст 9"/>
          <p:cNvSpPr>
            <a:spLocks noGrp="1"/>
          </p:cNvSpPr>
          <p:nvPr>
            <p:ph type="body" sz="half" idx="19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Награда содержала вирус…</a:t>
            </a:r>
            <a:endParaRPr lang="en-US" dirty="0"/>
          </a:p>
        </p:txBody>
      </p:sp>
      <p:pic>
        <p:nvPicPr>
          <p:cNvPr id="13" name="Рисунок 12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  <p:pic>
        <p:nvPicPr>
          <p:cNvPr id="14" name="Рисунок 13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58017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Домашнее задание</a:t>
            </a:r>
            <a:endParaRPr lang="ru" dirty="0"/>
          </a:p>
        </p:txBody>
      </p:sp>
      <p:sp>
        <p:nvSpPr>
          <p:cNvPr id="3" name="Объект 13"/>
          <p:cNvSpPr txBox="1">
            <a:spLocks/>
          </p:cNvSpPr>
          <p:nvPr/>
        </p:nvSpPr>
        <p:spPr>
          <a:xfrm>
            <a:off x="1065214" y="1752600"/>
            <a:ext cx="10058400" cy="42291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0664" indent="-283464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 smtClean="0"/>
              <a:t>Написать более быструю систему наведения используя эффективные алгоритмы (Сортировка Шелла, Сортировка Слияния)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 smtClean="0"/>
              <a:t>Написать на новую систему наведения тесты.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236174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Может  быть полезно</a:t>
            </a:r>
            <a:endParaRPr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1065213" y="1752600"/>
            <a:ext cx="10275721" cy="4229100"/>
          </a:xfrm>
        </p:spPr>
        <p:txBody>
          <a:bodyPr rtlCol="0">
            <a:normAutofit/>
          </a:bodyPr>
          <a:lstStyle/>
          <a:p>
            <a:r>
              <a:rPr lang="en-US" dirty="0" err="1"/>
              <a:t>Git</a:t>
            </a:r>
            <a:r>
              <a:rPr lang="en-US" dirty="0"/>
              <a:t>:</a:t>
            </a:r>
            <a:r>
              <a:rPr lang="ru-RU" dirty="0"/>
              <a:t> </a:t>
            </a:r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github.com/SpardaRus/lesson3</a:t>
            </a:r>
            <a:endParaRPr lang="en-US" smtClean="0"/>
          </a:p>
          <a:p>
            <a:r>
              <a:rPr lang="en-US" smtClean="0"/>
              <a:t>Maven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https://maven.apache.org/download.cgi</a:t>
            </a:r>
            <a:endParaRPr lang="en-US" dirty="0"/>
          </a:p>
          <a:p>
            <a:r>
              <a:rPr lang="en-US" dirty="0"/>
              <a:t>Maven doc: </a:t>
            </a:r>
            <a:r>
              <a:rPr lang="en-US" dirty="0">
                <a:hlinkClick r:id="rId4"/>
              </a:rPr>
              <a:t>https://maven.apache.org/guides/getting-started/maven-in-five-minutes.html</a:t>
            </a:r>
            <a:endParaRPr lang="en-US" dirty="0"/>
          </a:p>
          <a:p>
            <a:r>
              <a:rPr lang="en-US" dirty="0"/>
              <a:t>Junit maven: </a:t>
            </a:r>
            <a:r>
              <a:rPr lang="en-US" dirty="0">
                <a:hlinkClick r:id="rId5"/>
              </a:rPr>
              <a:t>https://mvnrepository.com/artifact/junit/junit</a:t>
            </a:r>
            <a:endParaRPr lang="en-US" dirty="0"/>
          </a:p>
          <a:p>
            <a:r>
              <a:rPr lang="en-US" dirty="0"/>
              <a:t>Junit doc: </a:t>
            </a:r>
            <a:r>
              <a:rPr lang="en-US" dirty="0">
                <a:hlinkClick r:id="rId6"/>
              </a:rPr>
              <a:t>https://github.com/junit-team/junit4/wiki/Getting-started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6798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639127" y="1752600"/>
            <a:ext cx="8072582" cy="1828800"/>
          </a:xfrm>
        </p:spPr>
        <p:txBody>
          <a:bodyPr rtlCol="0"/>
          <a:lstStyle/>
          <a:p>
            <a:pPr rtl="0"/>
            <a:r>
              <a:rPr lang="ru-RU" dirty="0" smtClean="0"/>
              <a:t>Спасибо за внимание</a:t>
            </a:r>
            <a:endParaRPr lang="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ru" dirty="0"/>
          </a:p>
        </p:txBody>
      </p:sp>
    </p:spTree>
    <p:extLst>
      <p:ext uri="{BB962C8B-B14F-4D97-AF65-F5344CB8AC3E}">
        <p14:creationId xmlns:p14="http://schemas.microsoft.com/office/powerpoint/2010/main" val="3002580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" dirty="0" smtClean="0"/>
              <a:t>В раздумье о спасении...</a:t>
            </a:r>
            <a:endParaRPr lang="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" dirty="0" smtClean="0"/>
              <a:t>Нужен антидот</a:t>
            </a:r>
            <a:endParaRPr lang="ru" dirty="0"/>
          </a:p>
        </p:txBody>
      </p:sp>
    </p:spTree>
    <p:extLst>
      <p:ext uri="{BB962C8B-B14F-4D97-AF65-F5344CB8AC3E}">
        <p14:creationId xmlns:p14="http://schemas.microsoft.com/office/powerpoint/2010/main" val="76967509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Увольнение судьбы</a:t>
            </a:r>
            <a:endParaRPr lang="ru" dirty="0"/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  <p:sp>
        <p:nvSpPr>
          <p:cNvPr id="7" name="Текст 6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Не долго</a:t>
            </a:r>
            <a:endParaRPr lang="en-US" dirty="0"/>
          </a:p>
        </p:txBody>
      </p:sp>
      <p:pic>
        <p:nvPicPr>
          <p:cNvPr id="3" name="Рисунок 2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  <p:sp>
        <p:nvSpPr>
          <p:cNvPr id="10" name="Текст 9"/>
          <p:cNvSpPr>
            <a:spLocks noGrp="1"/>
          </p:cNvSpPr>
          <p:nvPr>
            <p:ph type="body" sz="half" idx="19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Как всегда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34061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Последняя надежда</a:t>
            </a:r>
            <a:endParaRPr lang="ru" dirty="0"/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  <p:sp>
        <p:nvSpPr>
          <p:cNvPr id="7" name="Текст 6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Вылечим отца!!!</a:t>
            </a:r>
            <a:endParaRPr lang="en-US" dirty="0"/>
          </a:p>
        </p:txBody>
      </p:sp>
      <p:pic>
        <p:nvPicPr>
          <p:cNvPr id="3" name="Рисунок 2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  <p:sp>
        <p:nvSpPr>
          <p:cNvPr id="10" name="Текст 9"/>
          <p:cNvSpPr>
            <a:spLocks noGrp="1"/>
          </p:cNvSpPr>
          <p:nvPr>
            <p:ph type="body" sz="half" idx="19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Отец что-то знает…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90982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" dirty="0" smtClean="0"/>
              <a:t>Пробираемся в лабораторию</a:t>
            </a:r>
            <a:endParaRPr lang="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" dirty="0" smtClean="0"/>
              <a:t>Надеюсь там найдем лекарство</a:t>
            </a:r>
            <a:endParaRPr lang="ru" dirty="0"/>
          </a:p>
        </p:txBody>
      </p:sp>
    </p:spTree>
    <p:extLst>
      <p:ext uri="{BB962C8B-B14F-4D97-AF65-F5344CB8AC3E}">
        <p14:creationId xmlns:p14="http://schemas.microsoft.com/office/powerpoint/2010/main" val="287912661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Модернизация турели</a:t>
            </a:r>
            <a:endParaRPr lang="ru" dirty="0"/>
          </a:p>
        </p:txBody>
      </p:sp>
      <p:sp>
        <p:nvSpPr>
          <p:cNvPr id="7" name="Текст 6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Хорошо, что отец знал где консоль</a:t>
            </a:r>
            <a:endParaRPr lang="en-US" dirty="0"/>
          </a:p>
        </p:txBody>
      </p:sp>
      <p:sp>
        <p:nvSpPr>
          <p:cNvPr id="10" name="Текст 9"/>
          <p:cNvSpPr>
            <a:spLocks noGrp="1"/>
          </p:cNvSpPr>
          <p:nvPr>
            <p:ph type="body" sz="half" idx="19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Приступим к улучшению турели</a:t>
            </a:r>
            <a:endParaRPr lang="en-US" dirty="0"/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  <p:pic>
        <p:nvPicPr>
          <p:cNvPr id="9" name="Рисунок 8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70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8937167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Работа турели</a:t>
            </a:r>
            <a:endParaRPr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Турель стреляет по кругу слева на право по одному патрону</a:t>
            </a:r>
            <a:endParaRPr dirty="0"/>
          </a:p>
          <a:p>
            <a:pPr rtl="0"/>
            <a:r>
              <a:rPr lang="ru-RU" dirty="0" smtClean="0"/>
              <a:t>За один выстрел турели все зомби подходят к лаборатории на 1 метр ближе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107410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Природа 16 х 9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532651_TF03431377" id="{E55CF100-C248-4B8F-8F5C-C7DC3EE79A39}" vid="{F3C83CD3-4C48-4907-A3EA-9E7FA702781C}"/>
    </a:ext>
  </a:extLst>
</a:theme>
</file>

<file path=ppt/theme/theme2.xml><?xml version="1.0" encoding="utf-8"?>
<a:theme xmlns:a="http://schemas.openxmlformats.org/drawingml/2006/main" name="Тема Offic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Презентация, посвященная природе, представленная в альбомной ориентации (широкоэкранный формат)</Template>
  <TotalTime>150</TotalTime>
  <Words>831</Words>
  <Application>Microsoft Office PowerPoint</Application>
  <PresentationFormat>Широкоэкранный</PresentationFormat>
  <Paragraphs>113</Paragraphs>
  <Slides>32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8" baseType="lpstr">
      <vt:lpstr>Arial</vt:lpstr>
      <vt:lpstr>Calibri</vt:lpstr>
      <vt:lpstr>Consolas</vt:lpstr>
      <vt:lpstr>Segoe Print</vt:lpstr>
      <vt:lpstr>Times New Roman</vt:lpstr>
      <vt:lpstr>Природа 16 х 9</vt:lpstr>
      <vt:lpstr>В прошлой серии</vt:lpstr>
      <vt:lpstr>Спасение соседей</vt:lpstr>
      <vt:lpstr>Отец помогал и пострадал…</vt:lpstr>
      <vt:lpstr>В раздумье о спасении...</vt:lpstr>
      <vt:lpstr>Увольнение судьбы</vt:lpstr>
      <vt:lpstr>Последняя надежда</vt:lpstr>
      <vt:lpstr>Пробираемся в лабораторию</vt:lpstr>
      <vt:lpstr>Модернизация турели</vt:lpstr>
      <vt:lpstr>Работа турели</vt:lpstr>
      <vt:lpstr>Модернизация системы наведения</vt:lpstr>
      <vt:lpstr>Модернизация системы наведения (Метод пузырька)</vt:lpstr>
      <vt:lpstr>Современная консоль</vt:lpstr>
      <vt:lpstr>Maven упростит работу с проектом</vt:lpstr>
      <vt:lpstr>Maven — инструмент для управления и сборки проектов</vt:lpstr>
      <vt:lpstr>Стандартная структура для Maven-проекта</vt:lpstr>
      <vt:lpstr>Pom.xml</vt:lpstr>
      <vt:lpstr>Фазы</vt:lpstr>
      <vt:lpstr>Фазы</vt:lpstr>
      <vt:lpstr>JUnit</vt:lpstr>
      <vt:lpstr>Java аннотации для JUnit</vt:lpstr>
      <vt:lpstr>Junit аннотации</vt:lpstr>
      <vt:lpstr>Проверки</vt:lpstr>
      <vt:lpstr>Тест системы наведения</vt:lpstr>
      <vt:lpstr>Тест пройден</vt:lpstr>
      <vt:lpstr>Тест не пройден</vt:lpstr>
      <vt:lpstr>Тест турели</vt:lpstr>
      <vt:lpstr>Тест пройден</vt:lpstr>
      <vt:lpstr>Изготовили антидот</vt:lpstr>
      <vt:lpstr>Излечение отца</vt:lpstr>
      <vt:lpstr>Домашнее задание</vt:lpstr>
      <vt:lpstr>Может  быть полезно</vt:lpstr>
      <vt:lpstr>Спасибо за внимание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Макет заголовка</dc:title>
  <dc:creator>Алексей Ясаков</dc:creator>
  <cp:lastModifiedBy>Алексей Ясаков</cp:lastModifiedBy>
  <cp:revision>20</cp:revision>
  <dcterms:created xsi:type="dcterms:W3CDTF">2020-01-25T04:33:08Z</dcterms:created>
  <dcterms:modified xsi:type="dcterms:W3CDTF">2020-03-10T18:33:24Z</dcterms:modified>
</cp:coreProperties>
</file>

<file path=docProps/thumbnail.jpeg>
</file>